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0"/>
  </p:notesMasterIdLst>
  <p:handoutMasterIdLst>
    <p:handoutMasterId r:id="rId21"/>
  </p:handoutMasterIdLst>
  <p:sldIdLst>
    <p:sldId id="256" r:id="rId2"/>
    <p:sldId id="437" r:id="rId3"/>
    <p:sldId id="412" r:id="rId4"/>
    <p:sldId id="413" r:id="rId5"/>
    <p:sldId id="414" r:id="rId6"/>
    <p:sldId id="415" r:id="rId7"/>
    <p:sldId id="416" r:id="rId8"/>
    <p:sldId id="438" r:id="rId9"/>
    <p:sldId id="443" r:id="rId10"/>
    <p:sldId id="441" r:id="rId11"/>
    <p:sldId id="446" r:id="rId12"/>
    <p:sldId id="442" r:id="rId13"/>
    <p:sldId id="450" r:id="rId14"/>
    <p:sldId id="452" r:id="rId15"/>
    <p:sldId id="444" r:id="rId16"/>
    <p:sldId id="445" r:id="rId17"/>
    <p:sldId id="453" r:id="rId18"/>
    <p:sldId id="449" r:id="rId19"/>
  </p:sldIdLst>
  <p:sldSz cx="9144000" cy="6858000" type="screen4x3"/>
  <p:notesSz cx="6646863" cy="9777413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80">
          <p15:clr>
            <a:srgbClr val="A4A3A4"/>
          </p15:clr>
        </p15:guide>
        <p15:guide id="2" pos="209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53B5"/>
    <a:srgbClr val="2A2A82"/>
    <a:srgbClr val="333399"/>
    <a:srgbClr val="FFCCFF"/>
    <a:srgbClr val="CCFFCC"/>
    <a:srgbClr val="1D8F2B"/>
    <a:srgbClr val="F2F2F2"/>
    <a:srgbClr val="9933FF"/>
    <a:srgbClr val="CC00CC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51" autoAdjust="0"/>
    <p:restoredTop sz="96546" autoAdjust="0"/>
  </p:normalViewPr>
  <p:slideViewPr>
    <p:cSldViewPr>
      <p:cViewPr varScale="1">
        <p:scale>
          <a:sx n="69" d="100"/>
          <a:sy n="69" d="100"/>
        </p:scale>
        <p:origin x="133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952"/>
    </p:cViewPr>
  </p:sorterViewPr>
  <p:notesViewPr>
    <p:cSldViewPr>
      <p:cViewPr varScale="1">
        <p:scale>
          <a:sx n="62" d="100"/>
          <a:sy n="62" d="100"/>
        </p:scale>
        <p:origin x="-2490" y="-84"/>
      </p:cViewPr>
      <p:guideLst>
        <p:guide orient="horz" pos="3080"/>
        <p:guide pos="209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1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5886" y="1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algn="r"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36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" y="9287217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136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5886" y="9287217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algn="r" defTabSz="901363">
              <a:defRPr sz="1100">
                <a:latin typeface="Times" charset="0"/>
              </a:defRPr>
            </a:lvl1pPr>
          </a:lstStyle>
          <a:p>
            <a:pPr>
              <a:defRPr/>
            </a:pPr>
            <a:fld id="{D3C80D1F-E9DD-47DB-BA3B-9C6BCDFCE5D1}" type="slidenum">
              <a:rPr lang="en-GB"/>
              <a:pPr>
                <a:defRPr/>
              </a:pPr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273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1"/>
            <a:ext cx="2880978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64336" y="1"/>
            <a:ext cx="2880977" cy="49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>
            <a:lvl1pPr algn="r"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96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7888" y="733425"/>
            <a:ext cx="4889500" cy="36671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4842" y="4644391"/>
            <a:ext cx="5317181" cy="43992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3" y="9287217"/>
            <a:ext cx="2880978" cy="488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64336" y="9287217"/>
            <a:ext cx="2880977" cy="488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103" tIns="45048" rIns="90103" bIns="45048" numCol="1" anchor="b" anchorCtr="0" compatLnSpc="1">
            <a:prstTxWarp prst="textNoShape">
              <a:avLst/>
            </a:prstTxWarp>
          </a:bodyPr>
          <a:lstStyle>
            <a:lvl1pPr algn="r" defTabSz="901363" eaLnBrk="1" hangingPunct="1">
              <a:defRPr sz="1100">
                <a:latin typeface="Arial" pitchFamily="34" charset="0"/>
              </a:defRPr>
            </a:lvl1pPr>
          </a:lstStyle>
          <a:p>
            <a:pPr>
              <a:defRPr/>
            </a:pPr>
            <a:fld id="{158855E5-2C16-4E98-8A4F-D1BE89544BA6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32114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46" b="44500"/>
          <a:stretch/>
        </p:blipFill>
        <p:spPr>
          <a:xfrm>
            <a:off x="-36512" y="-28525"/>
            <a:ext cx="9692505" cy="6913909"/>
          </a:xfrm>
          <a:prstGeom prst="rect">
            <a:avLst/>
          </a:prstGeom>
        </p:spPr>
      </p:pic>
      <p:sp>
        <p:nvSpPr>
          <p:cNvPr id="19" name="Rectangle 6"/>
          <p:cNvSpPr>
            <a:spLocks noChangeArrowheads="1"/>
          </p:cNvSpPr>
          <p:nvPr userDrawn="1"/>
        </p:nvSpPr>
        <p:spPr bwMode="auto">
          <a:xfrm>
            <a:off x="107950" y="6436568"/>
            <a:ext cx="691356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Font typeface="Wingdings" pitchFamily="2" charset="2"/>
              <a:buNone/>
              <a:defRPr/>
            </a:pPr>
            <a:r>
              <a:rPr lang="en-US" sz="1400" dirty="0">
                <a:solidFill>
                  <a:schemeClr val="bg1"/>
                </a:solidFill>
              </a:rPr>
              <a:t>...</a:t>
            </a:r>
            <a:endParaRPr lang="fr-FR" sz="1400" dirty="0">
              <a:solidFill>
                <a:schemeClr val="bg1"/>
              </a:solidFill>
            </a:endParaRPr>
          </a:p>
        </p:txBody>
      </p:sp>
      <p:grpSp>
        <p:nvGrpSpPr>
          <p:cNvPr id="20" name="Groupe 19"/>
          <p:cNvGrpSpPr/>
          <p:nvPr userDrawn="1"/>
        </p:nvGrpSpPr>
        <p:grpSpPr>
          <a:xfrm>
            <a:off x="220366" y="447271"/>
            <a:ext cx="1814513" cy="3155147"/>
            <a:chOff x="192521" y="359231"/>
            <a:chExt cx="1814513" cy="3155147"/>
          </a:xfrm>
        </p:grpSpPr>
        <p:pic>
          <p:nvPicPr>
            <p:cNvPr id="21" name="Picture 8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95696" y="359231"/>
              <a:ext cx="1808163" cy="9032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2" name="Picture 7"/>
            <p:cNvPicPr>
              <a:picLocks noChangeAspect="1" noChangeArrowheads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92521" y="1380868"/>
              <a:ext cx="1814513" cy="9032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23" name="Picture 2"/>
            <p:cNvPicPr>
              <a:picLocks noChangeAspect="1" noChangeArrowheads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30" t="7435" r="10325" b="17350"/>
            <a:stretch/>
          </p:blipFill>
          <p:spPr bwMode="auto">
            <a:xfrm>
              <a:off x="192577" y="2402505"/>
              <a:ext cx="1814400" cy="11118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chemeClr val="accent1">
                        <a:gamma/>
                        <a:shade val="60000"/>
                        <a:invGamma/>
                      </a:schemeClr>
                    </a:outerShdw>
                  </a:effectLst>
                </a14:hiddenEffects>
              </a:ext>
            </a:extLst>
          </p:spPr>
        </p:pic>
      </p:grpSp>
      <p:sp>
        <p:nvSpPr>
          <p:cNvPr id="24" name="Organigramme : Alternative 9"/>
          <p:cNvSpPr/>
          <p:nvPr userDrawn="1"/>
        </p:nvSpPr>
        <p:spPr bwMode="auto">
          <a:xfrm>
            <a:off x="88083" y="260648"/>
            <a:ext cx="2079078" cy="3528392"/>
          </a:xfrm>
          <a:prstGeom prst="roundRect">
            <a:avLst>
              <a:gd name="adj" fmla="val 3234"/>
            </a:avLst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5" name="Organigramme : Alternative 9"/>
          <p:cNvSpPr/>
          <p:nvPr userDrawn="1"/>
        </p:nvSpPr>
        <p:spPr bwMode="auto">
          <a:xfrm>
            <a:off x="92646" y="3889687"/>
            <a:ext cx="2079078" cy="2409939"/>
          </a:xfrm>
          <a:prstGeom prst="roundRect">
            <a:avLst>
              <a:gd name="adj" fmla="val 3234"/>
            </a:avLst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6" name="Organigramme : Alternative 25"/>
          <p:cNvSpPr/>
          <p:nvPr userDrawn="1"/>
        </p:nvSpPr>
        <p:spPr bwMode="auto">
          <a:xfrm>
            <a:off x="7332562" y="6380137"/>
            <a:ext cx="1656185" cy="404664"/>
          </a:xfrm>
          <a:prstGeom prst="flowChartAlternateProcess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ZoneTexte 26"/>
          <p:cNvSpPr txBox="1"/>
          <p:nvPr userDrawn="1"/>
        </p:nvSpPr>
        <p:spPr>
          <a:xfrm>
            <a:off x="7639049" y="6409137"/>
            <a:ext cx="1052512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Arial" pitchFamily="34" charset="0"/>
              <a:buNone/>
              <a:defRPr/>
            </a:pPr>
            <a:fld id="{5951EA96-C4C0-4308-814D-5517B4079C8C}" type="datetime1">
              <a:rPr lang="fr-BE" sz="1400">
                <a:solidFill>
                  <a:schemeClr val="accent3">
                    <a:lumMod val="95000"/>
                  </a:schemeClr>
                </a:solidFill>
                <a:latin typeface="Calibri" pitchFamily="34" charset="0"/>
                <a:ea typeface="Calibri" pitchFamily="34" charset="0"/>
                <a:cs typeface="Times New Roman" pitchFamily="18" charset="0"/>
              </a:rPr>
              <a:pPr marL="342900" indent="-342900" algn="ctr">
                <a:buFont typeface="Arial" pitchFamily="34" charset="0"/>
                <a:buNone/>
                <a:defRPr/>
              </a:pPr>
              <a:t>04-06-2019</a:t>
            </a:fld>
            <a:endParaRPr lang="en-US" sz="1400" dirty="0">
              <a:solidFill>
                <a:schemeClr val="accent3">
                  <a:lumMod val="95000"/>
                </a:schemeClr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28" name="Organigramme : Alternative 9"/>
          <p:cNvSpPr/>
          <p:nvPr userDrawn="1"/>
        </p:nvSpPr>
        <p:spPr bwMode="auto">
          <a:xfrm>
            <a:off x="2308204" y="261040"/>
            <a:ext cx="6677694" cy="3528000"/>
          </a:xfrm>
          <a:prstGeom prst="roundRect">
            <a:avLst>
              <a:gd name="adj" fmla="val 3234"/>
            </a:avLst>
          </a:prstGeom>
          <a:solidFill>
            <a:schemeClr val="accent6">
              <a:lumMod val="60000"/>
              <a:lumOff val="40000"/>
              <a:alpha val="7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142" name="Rectangle 1046"/>
          <p:cNvSpPr>
            <a:spLocks noGrp="1" noChangeArrowheads="1"/>
          </p:cNvSpPr>
          <p:nvPr>
            <p:ph type="ctrTitle"/>
          </p:nvPr>
        </p:nvSpPr>
        <p:spPr>
          <a:xfrm>
            <a:off x="2419315" y="950863"/>
            <a:ext cx="6437161" cy="1470025"/>
          </a:xfr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Master </a:t>
            </a:r>
            <a:r>
              <a:rPr lang="fr-FR" dirty="0" err="1"/>
              <a:t>title</a:t>
            </a:r>
            <a:r>
              <a:rPr lang="fr-FR" dirty="0"/>
              <a:t> style</a:t>
            </a:r>
          </a:p>
        </p:txBody>
      </p:sp>
      <p:sp>
        <p:nvSpPr>
          <p:cNvPr id="5143" name="Rectangle 1047"/>
          <p:cNvSpPr>
            <a:spLocks noGrp="1" noChangeArrowheads="1"/>
          </p:cNvSpPr>
          <p:nvPr>
            <p:ph type="subTitle" idx="1"/>
          </p:nvPr>
        </p:nvSpPr>
        <p:spPr>
          <a:xfrm>
            <a:off x="2449179" y="2564904"/>
            <a:ext cx="6377432" cy="1004455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fr-FR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220D52-81AA-4F9B-BCC5-7DD8576E9DAA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38925" y="171450"/>
            <a:ext cx="2058988" cy="5894388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171450"/>
            <a:ext cx="6029325" cy="589438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142205-7B00-4227-B14A-B667340C3789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re. Contenu et 2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1143000"/>
          </a:xfrm>
        </p:spPr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68313" y="1539875"/>
            <a:ext cx="4038600" cy="452596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2"/>
          </p:nvPr>
        </p:nvSpPr>
        <p:spPr>
          <a:xfrm>
            <a:off x="4659313" y="1539875"/>
            <a:ext cx="4038600" cy="21859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3"/>
          </p:nvPr>
        </p:nvSpPr>
        <p:spPr>
          <a:xfrm>
            <a:off x="4659313" y="3878263"/>
            <a:ext cx="4038600" cy="218757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0882D-7A07-4853-BADE-2B6C9159F054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7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F214EF-6916-43FF-8424-30437CA8A788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E88A90-B60D-4215-86EF-9D68DB5DBE7A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5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68313" y="153987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59313" y="153987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4E4D95-5749-4317-9CDB-71B0D5CB6843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6B10BC-76BC-43FF-8D12-ACD0E487A925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8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6137EF-74A1-4A15-AB15-D13319172C72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4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B73C85-E874-4E3C-9704-B9C6991CCA5B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3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134AAD-E328-487D-B37E-84308BD419C4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Rectangle 2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B5FB0B-7B80-45B1-805B-740D7376CEA1}" type="slidenum">
              <a:rPr/>
              <a:pPr>
                <a:defRPr/>
              </a:pPr>
              <a:t>‹N°›</a:t>
            </a:fld>
            <a:endParaRPr dirty="0"/>
          </a:p>
        </p:txBody>
      </p:sp>
      <p:sp>
        <p:nvSpPr>
          <p:cNvPr id="6" name="Rectangle 48"/>
          <p:cNvSpPr>
            <a:spLocks noGrp="1" noChangeArrowheads="1"/>
          </p:cNvSpPr>
          <p:nvPr>
            <p:ph type="ftr" sz="quarter" idx="11"/>
          </p:nvPr>
        </p:nvSpPr>
        <p:spPr>
          <a:xfrm>
            <a:off x="-2267744" y="-819472"/>
            <a:ext cx="5472113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1009-05 Systèmes à Microprocesseur 1. Structure ordinateur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6273800" y="6359525"/>
            <a:ext cx="892175" cy="4460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7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212013" y="6359525"/>
            <a:ext cx="893762" cy="4460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32" name="Rectangle 22"/>
          <p:cNvSpPr>
            <a:spLocks noGrp="1" noChangeArrowheads="1"/>
          </p:cNvSpPr>
          <p:nvPr userDrawn="1">
            <p:ph type="title"/>
          </p:nvPr>
        </p:nvSpPr>
        <p:spPr bwMode="auto">
          <a:xfrm>
            <a:off x="457200" y="17145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Click to edit Master title style</a:t>
            </a:r>
          </a:p>
        </p:txBody>
      </p:sp>
      <p:sp>
        <p:nvSpPr>
          <p:cNvPr id="1033" name="Rectangle 23"/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468313" y="1539875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Click to edit Master text styles</a:t>
            </a:r>
          </a:p>
          <a:p>
            <a:pPr lvl="1"/>
            <a:r>
              <a:rPr lang="fr-FR"/>
              <a:t>Second level</a:t>
            </a:r>
          </a:p>
          <a:p>
            <a:pPr lvl="2"/>
            <a:r>
              <a:rPr lang="fr-FR"/>
              <a:t>Third level</a:t>
            </a:r>
          </a:p>
          <a:p>
            <a:pPr lvl="3"/>
            <a:r>
              <a:rPr lang="fr-FR"/>
              <a:t>Fourth level</a:t>
            </a:r>
          </a:p>
          <a:p>
            <a:pPr lvl="4"/>
            <a:r>
              <a:rPr lang="fr-FR"/>
              <a:t>Fifth level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400" y="6377147"/>
            <a:ext cx="730115" cy="446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à coins arrondis 10"/>
          <p:cNvSpPr/>
          <p:nvPr userDrawn="1"/>
        </p:nvSpPr>
        <p:spPr bwMode="auto">
          <a:xfrm flipH="1">
            <a:off x="38141" y="6470959"/>
            <a:ext cx="6132084" cy="311847"/>
          </a:xfrm>
          <a:prstGeom prst="roundRect">
            <a:avLst/>
          </a:prstGeom>
          <a:solidFill>
            <a:srgbClr val="3333FF">
              <a:alpha val="80392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/>
          <a:lstStyle/>
          <a:p>
            <a:pPr>
              <a:defRPr/>
            </a:pPr>
            <a:endParaRPr lang="en-US" sz="1200"/>
          </a:p>
        </p:txBody>
      </p:sp>
      <p:sp>
        <p:nvSpPr>
          <p:cNvPr id="12" name="Rectangle à coins arrondis 11"/>
          <p:cNvSpPr/>
          <p:nvPr userDrawn="1"/>
        </p:nvSpPr>
        <p:spPr bwMode="auto">
          <a:xfrm>
            <a:off x="110743" y="6519529"/>
            <a:ext cx="6016935" cy="207700"/>
          </a:xfrm>
          <a:prstGeom prst="roundRect">
            <a:avLst/>
          </a:prstGeom>
          <a:solidFill>
            <a:schemeClr val="tx2">
              <a:lumMod val="75000"/>
              <a:alpha val="70000"/>
            </a:schemeClr>
          </a:solidFill>
          <a:ln w="9525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/>
          <a:lstStyle/>
          <a:p>
            <a:pPr>
              <a:defRPr/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6" name="Espace réservé du texte 3"/>
          <p:cNvSpPr txBox="1">
            <a:spLocks/>
          </p:cNvSpPr>
          <p:nvPr userDrawn="1"/>
        </p:nvSpPr>
        <p:spPr>
          <a:xfrm>
            <a:off x="467544" y="6482953"/>
            <a:ext cx="5370846" cy="402431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1400">
                <a:solidFill>
                  <a:srgbClr val="1153B5"/>
                </a:solidFill>
                <a:latin typeface="+mn-lt"/>
                <a:ea typeface="+mn-ea"/>
                <a:cs typeface="+mn-cs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1200">
                <a:solidFill>
                  <a:srgbClr val="1153B5"/>
                </a:solidFill>
                <a:latin typeface="+mn-lt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000">
                <a:solidFill>
                  <a:srgbClr val="1153B5"/>
                </a:solidFill>
                <a:latin typeface="+mn-lt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5pPr>
            <a:lvl6pPr marL="22860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6pPr>
            <a:lvl7pPr marL="27432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7pPr>
            <a:lvl8pPr marL="32004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8pPr>
            <a:lvl9pPr marL="3657600" indent="0" algn="l" rtl="0" fontAlgn="base">
              <a:spcBef>
                <a:spcPct val="20000"/>
              </a:spcBef>
              <a:spcAft>
                <a:spcPct val="0"/>
              </a:spcAft>
              <a:buNone/>
              <a:defRPr sz="900">
                <a:solidFill>
                  <a:srgbClr val="1153B5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fr-BE" sz="11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Luypaert</a:t>
            </a:r>
            <a:r>
              <a:rPr lang="fr-BE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Charlotte, </a:t>
            </a:r>
            <a:r>
              <a:rPr lang="fr-BE" sz="11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Vanvilthoven</a:t>
            </a:r>
            <a:r>
              <a:rPr lang="fr-BE" sz="11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Julien</a:t>
            </a:r>
          </a:p>
        </p:txBody>
      </p:sp>
      <p:sp>
        <p:nvSpPr>
          <p:cNvPr id="4120" name="Rectangle 24"/>
          <p:cNvSpPr>
            <a:spLocks noGrp="1" noChangeArrowheads="1"/>
          </p:cNvSpPr>
          <p:nvPr userDrawn="1">
            <p:ph type="sldNum" sz="quarter" idx="4"/>
          </p:nvPr>
        </p:nvSpPr>
        <p:spPr bwMode="auto">
          <a:xfrm>
            <a:off x="-12520" y="6461503"/>
            <a:ext cx="684213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accent2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lang="fr-FR" sz="1100" b="1" kern="1200">
                <a:solidFill>
                  <a:schemeClr val="bg1"/>
                </a:solidFill>
                <a:latin typeface="Verdan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fld id="{999201B0-63FA-4356-B763-73BB50CBF3CE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43" r:id="rId1"/>
    <p:sldLayoutId id="2147484044" r:id="rId2"/>
    <p:sldLayoutId id="2147484045" r:id="rId3"/>
    <p:sldLayoutId id="2147484046" r:id="rId4"/>
    <p:sldLayoutId id="2147484047" r:id="rId5"/>
    <p:sldLayoutId id="2147484048" r:id="rId6"/>
    <p:sldLayoutId id="2147484049" r:id="rId7"/>
    <p:sldLayoutId id="2147484050" r:id="rId8"/>
    <p:sldLayoutId id="2147484051" r:id="rId9"/>
    <p:sldLayoutId id="2147484052" r:id="rId10"/>
    <p:sldLayoutId id="2147484053" r:id="rId11"/>
    <p:sldLayoutId id="2147484054" r:id="rId12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q"/>
        <a:defRPr sz="3200">
          <a:solidFill>
            <a:srgbClr val="1153B5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itchFamily="2" charset="2"/>
        <a:buChar char="§"/>
        <a:defRPr sz="2800">
          <a:solidFill>
            <a:srgbClr val="1153B5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1153B5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1153B5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1153B5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ulien.VANVILTHOVEN@student.umons.ac.be" TargetMode="External"/><Relationship Id="rId2" Type="http://schemas.openxmlformats.org/officeDocument/2006/relationships/hyperlink" Target="mailto:Charlotte.LUYPAERT@student.umons.ac.b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es-electroniciens.com/sites/default/files/cours/cours_i2c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gikey.com/eewiki/pages/viewpage.action?pageId=10125324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ctrTitle"/>
          </p:nvPr>
        </p:nvSpPr>
        <p:spPr>
          <a:xfrm>
            <a:off x="2419315" y="878855"/>
            <a:ext cx="6437161" cy="1470025"/>
          </a:xfrm>
        </p:spPr>
        <p:txBody>
          <a:bodyPr/>
          <a:lstStyle/>
          <a:p>
            <a:pPr algn="ctr"/>
            <a:r>
              <a:rPr lang="fr-BE" dirty="0"/>
              <a:t>Hardware Software Platforms</a:t>
            </a:r>
            <a:br>
              <a:rPr lang="fr-BE" dirty="0"/>
            </a:br>
            <a:r>
              <a:rPr lang="fr-BE" dirty="0"/>
              <a:t>Project </a:t>
            </a:r>
            <a:r>
              <a:rPr lang="fr-BE" dirty="0" err="1"/>
              <a:t>Presentation</a:t>
            </a:r>
            <a:endParaRPr lang="fr-BE" dirty="0"/>
          </a:p>
        </p:txBody>
      </p:sp>
      <p:sp>
        <p:nvSpPr>
          <p:cNvPr id="1536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49179" y="2712577"/>
            <a:ext cx="6377432" cy="1004455"/>
          </a:xfrm>
        </p:spPr>
        <p:txBody>
          <a:bodyPr/>
          <a:lstStyle/>
          <a:p>
            <a:r>
              <a:rPr lang="fr-BE" dirty="0"/>
              <a:t>DE1-Temperature </a:t>
            </a:r>
            <a:r>
              <a:rPr lang="fr-BE" dirty="0" err="1"/>
              <a:t>sensor</a:t>
            </a:r>
            <a:endParaRPr lang="en-US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483768" y="4080729"/>
            <a:ext cx="6377432" cy="2228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None/>
              <a:defRPr sz="2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rgbClr val="1153B5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1153B5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1153B5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9pPr>
          </a:lstStyle>
          <a:p>
            <a:r>
              <a:rPr lang="fr-BE" kern="0" dirty="0" err="1"/>
              <a:t>Luypaert</a:t>
            </a:r>
            <a:r>
              <a:rPr lang="fr-BE" kern="0" dirty="0"/>
              <a:t> Charlotte</a:t>
            </a:r>
          </a:p>
          <a:p>
            <a:r>
              <a:rPr lang="en-US" kern="0" dirty="0" err="1"/>
              <a:t>Vanvilthoven</a:t>
            </a:r>
            <a:r>
              <a:rPr lang="en-US" kern="0" dirty="0"/>
              <a:t> Julien</a:t>
            </a:r>
          </a:p>
          <a:p>
            <a:r>
              <a:rPr lang="en-US" sz="1800" kern="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Charlotte.LUYPAERT@student.umons.ac.be</a:t>
            </a:r>
            <a:endParaRPr lang="en-US" sz="1800" kern="0" dirty="0"/>
          </a:p>
          <a:p>
            <a:r>
              <a:rPr lang="en-US" sz="1800" kern="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Julien.VANVILTHOVEN@student.umons.ac.be</a:t>
            </a:r>
            <a:endParaRPr lang="en-US" sz="1800" kern="0" dirty="0"/>
          </a:p>
          <a:p>
            <a:endParaRPr lang="en-US" sz="1800" kern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E3E366-9C16-4C97-9DBB-972F96DBC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Application</a:t>
            </a:r>
            <a:br>
              <a:rPr lang="fr-BE" dirty="0"/>
            </a:b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09FB46-F3A6-4213-ADE8-1567F6E9F7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10</a:t>
            </a:fld>
            <a:endParaRPr lang="fr-BE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730F65C-1D3A-4D37-8FE9-9FCB3E5A1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sz="2400" dirty="0" err="1"/>
              <a:t>Temperature</a:t>
            </a:r>
            <a:r>
              <a:rPr lang="fr-BE" sz="2400" dirty="0"/>
              <a:t> </a:t>
            </a:r>
            <a:r>
              <a:rPr lang="fr-BE" sz="2400" dirty="0" err="1"/>
              <a:t>sensor</a:t>
            </a:r>
            <a:endParaRPr lang="fr-BE" sz="2400" dirty="0"/>
          </a:p>
          <a:p>
            <a:pPr marL="0" indent="0">
              <a:buNone/>
            </a:pPr>
            <a:endParaRPr lang="fr-BE" sz="2400" dirty="0"/>
          </a:p>
          <a:p>
            <a:r>
              <a:rPr lang="fr-BE" sz="2400" dirty="0"/>
              <a:t>VHDL Code </a:t>
            </a:r>
            <a:r>
              <a:rPr lang="fr-BE" sz="2400" dirty="0" err="1"/>
              <a:t>based</a:t>
            </a:r>
            <a:r>
              <a:rPr lang="fr-BE" sz="2400" dirty="0"/>
              <a:t> on PIC Code </a:t>
            </a:r>
            <a:endParaRPr lang="fr-BE" sz="2000" dirty="0"/>
          </a:p>
          <a:p>
            <a:endParaRPr lang="fr-BE" sz="2000" dirty="0"/>
          </a:p>
          <a:p>
            <a:r>
              <a:rPr lang="fr-BE" sz="2400" dirty="0"/>
              <a:t>Read of </a:t>
            </a:r>
            <a:r>
              <a:rPr lang="fr-BE" sz="2400" dirty="0" err="1"/>
              <a:t>temperature</a:t>
            </a:r>
            <a:r>
              <a:rPr lang="fr-BE" sz="2400" dirty="0"/>
              <a:t> on the </a:t>
            </a:r>
            <a:r>
              <a:rPr lang="fr-BE" sz="2400" dirty="0" err="1"/>
              <a:t>leds</a:t>
            </a:r>
            <a:r>
              <a:rPr lang="fr-BE" sz="2400" dirty="0"/>
              <a:t> (the </a:t>
            </a:r>
            <a:r>
              <a:rPr lang="fr-BE" sz="2400" dirty="0" err="1"/>
              <a:t>eight</a:t>
            </a:r>
            <a:r>
              <a:rPr lang="fr-BE" sz="2400" dirty="0"/>
              <a:t> </a:t>
            </a:r>
            <a:r>
              <a:rPr lang="fr-BE" sz="2400" dirty="0" err="1"/>
              <a:t>most</a:t>
            </a:r>
            <a:r>
              <a:rPr lang="fr-BE" sz="2400" dirty="0"/>
              <a:t> </a:t>
            </a:r>
            <a:r>
              <a:rPr lang="fr-BE" sz="2400" dirty="0" err="1"/>
              <a:t>significant</a:t>
            </a:r>
            <a:r>
              <a:rPr lang="fr-BE" sz="2400" dirty="0"/>
              <a:t> bits are </a:t>
            </a:r>
            <a:r>
              <a:rPr lang="fr-BE" sz="2400" dirty="0" err="1"/>
              <a:t>read</a:t>
            </a:r>
            <a:r>
              <a:rPr lang="fr-BE" sz="2400" dirty="0"/>
              <a:t>)</a:t>
            </a:r>
          </a:p>
          <a:p>
            <a:pPr marL="0" indent="0">
              <a:buNone/>
            </a:pPr>
            <a:endParaRPr lang="fr-BE" sz="2800" dirty="0"/>
          </a:p>
          <a:p>
            <a:endParaRPr lang="fr-BE" sz="2400" dirty="0"/>
          </a:p>
        </p:txBody>
      </p:sp>
    </p:spTree>
    <p:extLst>
      <p:ext uri="{BB962C8B-B14F-4D97-AF65-F5344CB8AC3E}">
        <p14:creationId xmlns:p14="http://schemas.microsoft.com/office/powerpoint/2010/main" val="3857855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E3E366-9C16-4C97-9DBB-972F96DBC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Application simulation</a:t>
            </a:r>
            <a:br>
              <a:rPr lang="fr-BE" dirty="0"/>
            </a:b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09FB46-F3A6-4213-ADE8-1567F6E9F7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11</a:t>
            </a:fld>
            <a:endParaRPr lang="fr-BE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679E089-1A95-434A-BB65-C9F5B89EB18C}"/>
              </a:ext>
            </a:extLst>
          </p:cNvPr>
          <p:cNvSpPr txBox="1"/>
          <p:nvPr/>
        </p:nvSpPr>
        <p:spPr>
          <a:xfrm>
            <a:off x="22573" y="6153726"/>
            <a:ext cx="822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400" dirty="0">
                <a:solidFill>
                  <a:srgbClr val="1153B5"/>
                </a:solidFill>
              </a:rPr>
              <a:t>The simulations have been </a:t>
            </a:r>
            <a:r>
              <a:rPr lang="fr-BE" sz="1400" dirty="0" err="1">
                <a:solidFill>
                  <a:srgbClr val="1153B5"/>
                </a:solidFill>
              </a:rPr>
              <a:t>done</a:t>
            </a:r>
            <a:r>
              <a:rPr lang="fr-BE" sz="1400" dirty="0">
                <a:solidFill>
                  <a:srgbClr val="1153B5"/>
                </a:solidFill>
              </a:rPr>
              <a:t> on </a:t>
            </a:r>
            <a:r>
              <a:rPr lang="fr-BE" sz="1400" dirty="0" err="1">
                <a:solidFill>
                  <a:srgbClr val="1153B5"/>
                </a:solidFill>
              </a:rPr>
              <a:t>ModelSim</a:t>
            </a:r>
            <a:endParaRPr lang="fr-BE" sz="2000" dirty="0">
              <a:solidFill>
                <a:srgbClr val="1153B5"/>
              </a:solidFill>
            </a:endParaRPr>
          </a:p>
        </p:txBody>
      </p:sp>
      <p:pic>
        <p:nvPicPr>
          <p:cNvPr id="15" name="Espace réservé du contenu 14">
            <a:extLst>
              <a:ext uri="{FF2B5EF4-FFF2-40B4-BE49-F238E27FC236}">
                <a16:creationId xmlns:a16="http://schemas.microsoft.com/office/drawing/2014/main" id="{4F0223DC-4192-42D0-BF0A-7154375058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75" y="1288505"/>
            <a:ext cx="8862449" cy="4248472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205A90D-2712-419E-B898-336814092D27}"/>
              </a:ext>
            </a:extLst>
          </p:cNvPr>
          <p:cNvSpPr/>
          <p:nvPr/>
        </p:nvSpPr>
        <p:spPr bwMode="auto">
          <a:xfrm>
            <a:off x="140775" y="4509120"/>
            <a:ext cx="8751705" cy="288032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232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E3E366-9C16-4C97-9DBB-972F96DBC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Driver and application Simulation</a:t>
            </a:r>
            <a:br>
              <a:rPr lang="fr-BE" dirty="0"/>
            </a:b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09FB46-F3A6-4213-ADE8-1567F6E9F7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12</a:t>
            </a:fld>
            <a:endParaRPr lang="fr-BE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730F65C-1D3A-4D37-8FE9-9FCB3E5A1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sz="2400" dirty="0" err="1"/>
              <a:t>Assembly</a:t>
            </a:r>
            <a:r>
              <a:rPr lang="fr-BE" sz="2400" dirty="0"/>
              <a:t> of the </a:t>
            </a:r>
            <a:r>
              <a:rPr lang="fr-BE" sz="2400" dirty="0" err="1"/>
              <a:t>two</a:t>
            </a:r>
            <a:r>
              <a:rPr lang="fr-BE" sz="2400" dirty="0"/>
              <a:t> codes: the driver and the application</a:t>
            </a:r>
          </a:p>
          <a:p>
            <a:pPr marL="0" indent="0">
              <a:buNone/>
            </a:pPr>
            <a:endParaRPr lang="fr-BE" sz="2400" dirty="0"/>
          </a:p>
          <a:p>
            <a:endParaRPr lang="fr-BE" sz="24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C01BD33-09BF-4C24-B6A3-C97E47BF8C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62257"/>
            <a:ext cx="9144000" cy="399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683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E3E366-9C16-4C97-9DBB-972F96DBC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Simulation on the oscilloscope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09FB46-F3A6-4213-ADE8-1567F6E9F7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13</a:t>
            </a:fld>
            <a:endParaRPr lang="fr-BE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730F65C-1D3A-4D37-8FE9-9FCB3E5A1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775246"/>
            <a:ext cx="8229600" cy="1014832"/>
          </a:xfrm>
        </p:spPr>
        <p:txBody>
          <a:bodyPr/>
          <a:lstStyle/>
          <a:p>
            <a:r>
              <a:rPr lang="fr-BE" sz="2400" dirty="0"/>
              <a:t>To check the I2C data frame, </a:t>
            </a:r>
            <a:r>
              <a:rPr lang="fr-BE" sz="2400" dirty="0" err="1"/>
              <a:t>we</a:t>
            </a:r>
            <a:r>
              <a:rPr lang="fr-BE" sz="2400" dirty="0"/>
              <a:t> </a:t>
            </a:r>
            <a:r>
              <a:rPr lang="fr-BE" sz="2400" dirty="0" err="1"/>
              <a:t>connected</a:t>
            </a:r>
            <a:r>
              <a:rPr lang="fr-BE" sz="2400" dirty="0"/>
              <a:t> the SDA and the SCL on the oscilloscope</a:t>
            </a:r>
          </a:p>
          <a:p>
            <a:pPr marL="0" indent="0">
              <a:buNone/>
            </a:pPr>
            <a:r>
              <a:rPr lang="fr-BE" dirty="0"/>
              <a:t> </a:t>
            </a:r>
          </a:p>
        </p:txBody>
      </p:sp>
      <p:pic>
        <p:nvPicPr>
          <p:cNvPr id="1026" name="Picture 2" descr="https://scontent.fbru2-1.fna.fbcdn.net/v/t1.15752-9/61742487_468068073988898_5889586621761716224_n.png?_nc_cat=109&amp;_nc_ht=scontent.fbru2-1.fna&amp;oh=d375b40f79dbdcba021101feead6afdd&amp;oe=5D929A97">
            <a:extLst>
              <a:ext uri="{FF2B5EF4-FFF2-40B4-BE49-F238E27FC236}">
                <a16:creationId xmlns:a16="http://schemas.microsoft.com/office/drawing/2014/main" id="{8A0D8EFC-60BD-46F8-9F23-97B1E2A703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2" t="11451" r="54061" b="31164"/>
          <a:stretch/>
        </p:blipFill>
        <p:spPr bwMode="auto">
          <a:xfrm>
            <a:off x="899592" y="2276872"/>
            <a:ext cx="2088232" cy="2088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Espace réservé du contenu 4">
            <a:extLst>
              <a:ext uri="{FF2B5EF4-FFF2-40B4-BE49-F238E27FC236}">
                <a16:creationId xmlns:a16="http://schemas.microsoft.com/office/drawing/2014/main" id="{3C33D4F8-F450-436A-A1BD-D528C5ECF52A}"/>
              </a:ext>
            </a:extLst>
          </p:cNvPr>
          <p:cNvSpPr txBox="1">
            <a:spLocks/>
          </p:cNvSpPr>
          <p:nvPr/>
        </p:nvSpPr>
        <p:spPr bwMode="auto">
          <a:xfrm>
            <a:off x="184088" y="1772816"/>
            <a:ext cx="3519239" cy="487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q"/>
              <a:defRPr sz="3200">
                <a:solidFill>
                  <a:srgbClr val="1153B5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rgbClr val="1153B5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1153B5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1153B5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fr-BE" sz="2400" kern="0" dirty="0"/>
              <a:t>Setting the </a:t>
            </a:r>
            <a:r>
              <a:rPr lang="fr-BE" sz="2400" kern="0" dirty="0" err="1"/>
              <a:t>resolution</a:t>
            </a:r>
            <a:endParaRPr lang="fr-BE" kern="0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228F1FC8-7E57-4F83-BEC9-51593438F229}"/>
              </a:ext>
            </a:extLst>
          </p:cNvPr>
          <p:cNvSpPr/>
          <p:nvPr/>
        </p:nvSpPr>
        <p:spPr bwMode="auto">
          <a:xfrm>
            <a:off x="899592" y="2259955"/>
            <a:ext cx="792088" cy="1085203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C3D42726-B7AA-400E-B2E6-4C98DBCEFB45}"/>
              </a:ext>
            </a:extLst>
          </p:cNvPr>
          <p:cNvSpPr/>
          <p:nvPr/>
        </p:nvSpPr>
        <p:spPr bwMode="auto">
          <a:xfrm>
            <a:off x="1600436" y="2248443"/>
            <a:ext cx="1387388" cy="1085203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3BE14D79-0F15-4364-B316-30079A87F081}"/>
              </a:ext>
            </a:extLst>
          </p:cNvPr>
          <p:cNvCxnSpPr>
            <a:cxnSpLocks/>
            <a:stCxn id="7" idx="3"/>
          </p:cNvCxnSpPr>
          <p:nvPr/>
        </p:nvCxnSpPr>
        <p:spPr bwMode="auto">
          <a:xfrm flipH="1">
            <a:off x="326149" y="3186234"/>
            <a:ext cx="689442" cy="133585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96DA24E3-DD43-44FF-85E8-07F334DB60CD}"/>
              </a:ext>
            </a:extLst>
          </p:cNvPr>
          <p:cNvCxnSpPr>
            <a:cxnSpLocks/>
            <a:stCxn id="10" idx="5"/>
          </p:cNvCxnSpPr>
          <p:nvPr/>
        </p:nvCxnSpPr>
        <p:spPr bwMode="auto">
          <a:xfrm>
            <a:off x="2784646" y="3174722"/>
            <a:ext cx="345391" cy="209256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Espace réservé du contenu 4">
            <a:extLst>
              <a:ext uri="{FF2B5EF4-FFF2-40B4-BE49-F238E27FC236}">
                <a16:creationId xmlns:a16="http://schemas.microsoft.com/office/drawing/2014/main" id="{3C573413-F7BB-4C5B-A73F-DE70C9D6594A}"/>
              </a:ext>
            </a:extLst>
          </p:cNvPr>
          <p:cNvSpPr txBox="1">
            <a:spLocks/>
          </p:cNvSpPr>
          <p:nvPr/>
        </p:nvSpPr>
        <p:spPr bwMode="auto">
          <a:xfrm>
            <a:off x="89887" y="4522085"/>
            <a:ext cx="1959248" cy="449019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q"/>
              <a:defRPr sz="3200">
                <a:solidFill>
                  <a:srgbClr val="1153B5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rgbClr val="1153B5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1153B5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1153B5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fr-BE" sz="1800" kern="0" dirty="0" err="1">
                <a:solidFill>
                  <a:srgbClr val="FF0000"/>
                </a:solidFill>
              </a:rPr>
              <a:t>Device</a:t>
            </a:r>
            <a:r>
              <a:rPr lang="fr-BE" sz="1800" kern="0" dirty="0">
                <a:solidFill>
                  <a:srgbClr val="FF0000"/>
                </a:solidFill>
              </a:rPr>
              <a:t> </a:t>
            </a:r>
            <a:r>
              <a:rPr lang="fr-BE" sz="1800" kern="0" dirty="0" err="1">
                <a:solidFill>
                  <a:srgbClr val="FF0000"/>
                </a:solidFill>
              </a:rPr>
              <a:t>address</a:t>
            </a:r>
            <a:endParaRPr lang="fr-BE" sz="2400" kern="0" dirty="0">
              <a:solidFill>
                <a:srgbClr val="FF0000"/>
              </a:solidFill>
            </a:endParaRPr>
          </a:p>
        </p:txBody>
      </p:sp>
      <p:sp>
        <p:nvSpPr>
          <p:cNvPr id="19" name="Espace réservé du contenu 4">
            <a:extLst>
              <a:ext uri="{FF2B5EF4-FFF2-40B4-BE49-F238E27FC236}">
                <a16:creationId xmlns:a16="http://schemas.microsoft.com/office/drawing/2014/main" id="{30CB51DC-DCFD-4FE2-AD90-AEF5792DC772}"/>
              </a:ext>
            </a:extLst>
          </p:cNvPr>
          <p:cNvSpPr txBox="1">
            <a:spLocks/>
          </p:cNvSpPr>
          <p:nvPr/>
        </p:nvSpPr>
        <p:spPr bwMode="auto">
          <a:xfrm>
            <a:off x="1029328" y="5267284"/>
            <a:ext cx="2233585" cy="449019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q"/>
              <a:defRPr sz="3200">
                <a:solidFill>
                  <a:srgbClr val="1153B5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rgbClr val="1153B5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1153B5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1153B5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fr-BE" sz="1800" kern="0" dirty="0" err="1">
                <a:solidFill>
                  <a:srgbClr val="FF0000"/>
                </a:solidFill>
              </a:rPr>
              <a:t>Registers</a:t>
            </a:r>
            <a:r>
              <a:rPr lang="fr-BE" sz="1800" kern="0" dirty="0">
                <a:solidFill>
                  <a:srgbClr val="FF0000"/>
                </a:solidFill>
              </a:rPr>
              <a:t> </a:t>
            </a:r>
            <a:r>
              <a:rPr lang="fr-BE" sz="1800" kern="0" dirty="0" err="1">
                <a:solidFill>
                  <a:srgbClr val="FF0000"/>
                </a:solidFill>
              </a:rPr>
              <a:t>address</a:t>
            </a:r>
            <a:endParaRPr lang="fr-BE" sz="2400" kern="0" dirty="0">
              <a:solidFill>
                <a:srgbClr val="FF0000"/>
              </a:solidFill>
            </a:endParaRPr>
          </a:p>
        </p:txBody>
      </p:sp>
      <p:pic>
        <p:nvPicPr>
          <p:cNvPr id="1028" name="Picture 4" descr="https://scontent.fbru2-1.fna.fbcdn.net/v/t1.15752-9/61559026_2002147519908336_4389112120134860800_n.png?_nc_cat=104&amp;_nc_ht=scontent.fbru2-1.fna&amp;oh=77933d228ac7d275706fb41d2331b520&amp;oe=5D5BFD0D">
            <a:extLst>
              <a:ext uri="{FF2B5EF4-FFF2-40B4-BE49-F238E27FC236}">
                <a16:creationId xmlns:a16="http://schemas.microsoft.com/office/drawing/2014/main" id="{359D68D2-7410-4347-86A5-B1BA3CDE5A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53" t="11506" r="63897" b="31098"/>
          <a:stretch/>
        </p:blipFill>
        <p:spPr bwMode="auto">
          <a:xfrm>
            <a:off x="5677074" y="2259955"/>
            <a:ext cx="1893537" cy="2990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Espace réservé du contenu 4">
            <a:extLst>
              <a:ext uri="{FF2B5EF4-FFF2-40B4-BE49-F238E27FC236}">
                <a16:creationId xmlns:a16="http://schemas.microsoft.com/office/drawing/2014/main" id="{A3482850-957B-4999-90E2-8F6B7ECEA94F}"/>
              </a:ext>
            </a:extLst>
          </p:cNvPr>
          <p:cNvSpPr txBox="1">
            <a:spLocks/>
          </p:cNvSpPr>
          <p:nvPr/>
        </p:nvSpPr>
        <p:spPr bwMode="auto">
          <a:xfrm>
            <a:off x="4572000" y="1789733"/>
            <a:ext cx="4103687" cy="487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q"/>
              <a:defRPr sz="3200">
                <a:solidFill>
                  <a:srgbClr val="1153B5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rgbClr val="1153B5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1153B5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1153B5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fr-BE" sz="2400" kern="0" dirty="0"/>
              <a:t>Reading the </a:t>
            </a:r>
            <a:r>
              <a:rPr lang="fr-BE" sz="2400" kern="0" dirty="0" err="1"/>
              <a:t>temperature</a:t>
            </a:r>
            <a:endParaRPr lang="fr-BE" kern="0" dirty="0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2AE744F6-78A6-4EC8-A55E-C96D24432FD1}"/>
              </a:ext>
            </a:extLst>
          </p:cNvPr>
          <p:cNvSpPr/>
          <p:nvPr/>
        </p:nvSpPr>
        <p:spPr bwMode="auto">
          <a:xfrm>
            <a:off x="5569779" y="2393874"/>
            <a:ext cx="888372" cy="1323449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B188E578-880E-433C-BDB9-5AE5A41EFB06}"/>
              </a:ext>
            </a:extLst>
          </p:cNvPr>
          <p:cNvSpPr/>
          <p:nvPr/>
        </p:nvSpPr>
        <p:spPr bwMode="auto">
          <a:xfrm>
            <a:off x="6372199" y="2393874"/>
            <a:ext cx="1211837" cy="1323449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25" name="Espace réservé du contenu 4">
            <a:extLst>
              <a:ext uri="{FF2B5EF4-FFF2-40B4-BE49-F238E27FC236}">
                <a16:creationId xmlns:a16="http://schemas.microsoft.com/office/drawing/2014/main" id="{C6E5B341-D478-419E-8E1E-8F39B57E3B37}"/>
              </a:ext>
            </a:extLst>
          </p:cNvPr>
          <p:cNvSpPr txBox="1">
            <a:spLocks/>
          </p:cNvSpPr>
          <p:nvPr/>
        </p:nvSpPr>
        <p:spPr bwMode="auto">
          <a:xfrm>
            <a:off x="7092279" y="5567869"/>
            <a:ext cx="1583407" cy="68366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q"/>
              <a:defRPr sz="3200">
                <a:solidFill>
                  <a:srgbClr val="1153B5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rgbClr val="1153B5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1153B5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1153B5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fr-BE" sz="1800" kern="0" dirty="0">
                <a:solidFill>
                  <a:srgbClr val="FF0000"/>
                </a:solidFill>
              </a:rPr>
              <a:t>Reading the 2 bytes</a:t>
            </a:r>
            <a:endParaRPr lang="fr-BE" sz="2400" kern="0" dirty="0">
              <a:solidFill>
                <a:srgbClr val="FF0000"/>
              </a:solidFill>
            </a:endParaRPr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855CBF24-4DE7-4310-A37D-C0172775B832}"/>
              </a:ext>
            </a:extLst>
          </p:cNvPr>
          <p:cNvCxnSpPr>
            <a:cxnSpLocks/>
            <a:stCxn id="24" idx="5"/>
          </p:cNvCxnSpPr>
          <p:nvPr/>
        </p:nvCxnSpPr>
        <p:spPr bwMode="auto">
          <a:xfrm>
            <a:off x="7406567" y="3523508"/>
            <a:ext cx="708105" cy="204436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0" name="Espace réservé du contenu 4">
            <a:extLst>
              <a:ext uri="{FF2B5EF4-FFF2-40B4-BE49-F238E27FC236}">
                <a16:creationId xmlns:a16="http://schemas.microsoft.com/office/drawing/2014/main" id="{414EB7F2-8229-44A8-8C72-681E6B6E4E20}"/>
              </a:ext>
            </a:extLst>
          </p:cNvPr>
          <p:cNvSpPr txBox="1">
            <a:spLocks/>
          </p:cNvSpPr>
          <p:nvPr/>
        </p:nvSpPr>
        <p:spPr bwMode="auto">
          <a:xfrm>
            <a:off x="5172950" y="5399093"/>
            <a:ext cx="1211837" cy="68366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q"/>
              <a:defRPr sz="3200">
                <a:solidFill>
                  <a:srgbClr val="1153B5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800">
                <a:solidFill>
                  <a:srgbClr val="1153B5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1153B5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1153B5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1153B5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fr-BE" sz="1800" kern="0" dirty="0" err="1">
                <a:solidFill>
                  <a:srgbClr val="FF0000"/>
                </a:solidFill>
              </a:rPr>
              <a:t>Writing</a:t>
            </a:r>
            <a:r>
              <a:rPr lang="fr-BE" sz="1800" kern="0" dirty="0">
                <a:solidFill>
                  <a:srgbClr val="FF0000"/>
                </a:solidFill>
              </a:rPr>
              <a:t> the 0x00</a:t>
            </a:r>
            <a:endParaRPr lang="fr-BE" sz="2400" kern="0" dirty="0">
              <a:solidFill>
                <a:srgbClr val="FF0000"/>
              </a:solidFill>
            </a:endParaRPr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21B6D2C7-E8C9-46FD-9A5B-56876B619F06}"/>
              </a:ext>
            </a:extLst>
          </p:cNvPr>
          <p:cNvCxnSpPr>
            <a:cxnSpLocks/>
            <a:stCxn id="23" idx="3"/>
          </p:cNvCxnSpPr>
          <p:nvPr/>
        </p:nvCxnSpPr>
        <p:spPr bwMode="auto">
          <a:xfrm flipH="1">
            <a:off x="5364088" y="3523508"/>
            <a:ext cx="335790" cy="187558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595551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1AA1E0-D825-4180-A228-8A3D59D62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/>
              <a:t>Assembly</a:t>
            </a:r>
            <a:r>
              <a:rPr lang="fr-BE" dirty="0"/>
              <a:t> on </a:t>
            </a:r>
            <a:r>
              <a:rPr lang="fr-BE" dirty="0" err="1"/>
              <a:t>breadboard</a:t>
            </a:r>
            <a:endParaRPr lang="fr-B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664BE8-120C-44D0-95D8-21C59F85A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BE" sz="2400" dirty="0"/>
              <a:t>The </a:t>
            </a:r>
            <a:r>
              <a:rPr lang="fr-BE" sz="2400" dirty="0" err="1"/>
              <a:t>two</a:t>
            </a:r>
            <a:r>
              <a:rPr lang="fr-BE" sz="2400" dirty="0"/>
              <a:t> pins, SCL and SDA are </a:t>
            </a:r>
            <a:r>
              <a:rPr lang="fr-BE" sz="2400" dirty="0" err="1"/>
              <a:t>common</a:t>
            </a:r>
            <a:r>
              <a:rPr lang="fr-BE" sz="2400" dirty="0"/>
              <a:t> collector. To </a:t>
            </a:r>
            <a:r>
              <a:rPr lang="fr-BE" sz="2400" dirty="0" err="1"/>
              <a:t>polarize</a:t>
            </a:r>
            <a:r>
              <a:rPr lang="fr-BE" sz="2400" dirty="0"/>
              <a:t> </a:t>
            </a:r>
            <a:r>
              <a:rPr lang="fr-BE" sz="2400" dirty="0" err="1"/>
              <a:t>them</a:t>
            </a:r>
            <a:r>
              <a:rPr lang="fr-BE" sz="2400" dirty="0"/>
              <a:t>, </a:t>
            </a:r>
            <a:r>
              <a:rPr lang="fr-BE" sz="2400" dirty="0" err="1"/>
              <a:t>we</a:t>
            </a:r>
            <a:r>
              <a:rPr lang="fr-BE" sz="2400" dirty="0"/>
              <a:t> have to </a:t>
            </a:r>
            <a:r>
              <a:rPr lang="fr-BE" sz="2400" dirty="0" err="1"/>
              <a:t>add</a:t>
            </a:r>
            <a:r>
              <a:rPr lang="fr-BE" sz="2400" dirty="0"/>
              <a:t> </a:t>
            </a:r>
            <a:r>
              <a:rPr lang="fr-BE" sz="2400" dirty="0" err="1"/>
              <a:t>two</a:t>
            </a:r>
            <a:r>
              <a:rPr lang="fr-BE" sz="2400" dirty="0"/>
              <a:t> </a:t>
            </a:r>
            <a:r>
              <a:rPr lang="fr-BE" sz="2400" dirty="0" err="1"/>
              <a:t>resistors</a:t>
            </a:r>
            <a:r>
              <a:rPr lang="fr-BE" sz="2400" dirty="0"/>
              <a:t>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BE" sz="2000" dirty="0"/>
              <a:t>One </a:t>
            </a:r>
            <a:r>
              <a:rPr lang="fr-BE" sz="2000" dirty="0" err="1"/>
              <a:t>between</a:t>
            </a:r>
            <a:r>
              <a:rPr lang="fr-BE" sz="2000" dirty="0"/>
              <a:t> VDD and SCL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BE" sz="2000" dirty="0"/>
              <a:t>One </a:t>
            </a:r>
            <a:r>
              <a:rPr lang="fr-BE" sz="2000" dirty="0" err="1"/>
              <a:t>between</a:t>
            </a:r>
            <a:r>
              <a:rPr lang="fr-BE" sz="2000" dirty="0"/>
              <a:t> VDD and SDA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B2E308B-0F3F-47C6-91B8-97FCC2A36A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14</a:t>
            </a:fld>
            <a:endParaRPr lang="fr-BE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75F5E8-9586-4E7A-B851-48CF953D07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660" y="3154831"/>
            <a:ext cx="6120680" cy="316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22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09FB46-F3A6-4213-ADE8-1567F6E9F7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15</a:t>
            </a:fld>
            <a:endParaRPr lang="fr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DD6580-186D-4E82-842B-CA0775AB186E}"/>
              </a:ext>
            </a:extLst>
          </p:cNvPr>
          <p:cNvSpPr/>
          <p:nvPr/>
        </p:nvSpPr>
        <p:spPr bwMode="auto">
          <a:xfrm>
            <a:off x="-61010" y="0"/>
            <a:ext cx="9205010" cy="6858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B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3" name="tamere_Long">
            <a:hlinkClick r:id="" action="ppaction://media"/>
            <a:extLst>
              <a:ext uri="{FF2B5EF4-FFF2-40B4-BE49-F238E27FC236}">
                <a16:creationId xmlns:a16="http://schemas.microsoft.com/office/drawing/2014/main" id="{07E54FBA-9325-42BE-9D57-712040810A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7014" y="836712"/>
            <a:ext cx="9205010" cy="5178273"/>
          </a:xfrm>
        </p:spPr>
      </p:pic>
    </p:spTree>
    <p:extLst>
      <p:ext uri="{BB962C8B-B14F-4D97-AF65-F5344CB8AC3E}">
        <p14:creationId xmlns:p14="http://schemas.microsoft.com/office/powerpoint/2010/main" val="3912573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09FB46-F3A6-4213-ADE8-1567F6E9F7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16</a:t>
            </a:fld>
            <a:endParaRPr lang="fr-BE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730F65C-1D3A-4D37-8FE9-9FCB3E5A1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BE" sz="5400" dirty="0"/>
          </a:p>
          <a:p>
            <a:pPr marL="0" indent="0">
              <a:buNone/>
            </a:pPr>
            <a:r>
              <a:rPr lang="fr-BE" sz="5400" dirty="0"/>
              <a:t>A short </a:t>
            </a:r>
            <a:r>
              <a:rPr lang="fr-BE" sz="5400" dirty="0" err="1"/>
              <a:t>demonstration</a:t>
            </a:r>
            <a:endParaRPr lang="fr-BE" sz="5400" dirty="0"/>
          </a:p>
        </p:txBody>
      </p:sp>
    </p:spTree>
    <p:extLst>
      <p:ext uri="{BB962C8B-B14F-4D97-AF65-F5344CB8AC3E}">
        <p14:creationId xmlns:p14="http://schemas.microsoft.com/office/powerpoint/2010/main" val="1995900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09FB46-F3A6-4213-ADE8-1567F6E9F7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17</a:t>
            </a:fld>
            <a:endParaRPr lang="fr-BE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730F65C-1D3A-4D37-8FE9-9FCB3E5A1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332657"/>
            <a:ext cx="8229600" cy="5733182"/>
          </a:xfrm>
        </p:spPr>
        <p:txBody>
          <a:bodyPr anchor="ctr"/>
          <a:lstStyle/>
          <a:p>
            <a:pPr marL="0" indent="0" algn="ctr">
              <a:buNone/>
            </a:pPr>
            <a:r>
              <a:rPr lang="fr-BE" sz="5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6809150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E3E366-9C16-4C97-9DBB-972F96DBC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Sources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09FB46-F3A6-4213-ADE8-1567F6E9F7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18</a:t>
            </a:fld>
            <a:endParaRPr lang="fr-BE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730F65C-1D3A-4D37-8FE9-9FCB3E5A1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sz="2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https://www.les-electroniciens.com/sites/default/files/cours/cours_i2c.pdf</a:t>
            </a:r>
            <a:endParaRPr lang="fr-BE" sz="2400" dirty="0"/>
          </a:p>
          <a:p>
            <a:endParaRPr lang="fr-BE" sz="2400" dirty="0"/>
          </a:p>
          <a:p>
            <a:r>
              <a:rPr lang="fr-BE" sz="2400" dirty="0"/>
              <a:t>I2C Introduction au bus I2C, Camille </a:t>
            </a:r>
            <a:r>
              <a:rPr lang="fr-BE" sz="2400" dirty="0" err="1"/>
              <a:t>Diou</a:t>
            </a:r>
            <a:endParaRPr lang="fr-BE" sz="2400" dirty="0"/>
          </a:p>
          <a:p>
            <a:pPr marL="0" indent="0">
              <a:buNone/>
            </a:pPr>
            <a:r>
              <a:rPr lang="fr-BE" sz="2400" dirty="0"/>
              <a:t>url:</a:t>
            </a:r>
            <a:r>
              <a:rPr lang="fr-BE" sz="2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https://www.les-electroniciens.com/sites/default/files/cours/cours_i2c.pdf</a:t>
            </a:r>
            <a:endParaRPr lang="fr-BE" sz="2400" dirty="0"/>
          </a:p>
          <a:p>
            <a:pPr marL="0" indent="0">
              <a:buNone/>
            </a:pPr>
            <a:endParaRPr lang="fr-BE" sz="2400" dirty="0"/>
          </a:p>
        </p:txBody>
      </p:sp>
    </p:spTree>
    <p:extLst>
      <p:ext uri="{BB962C8B-B14F-4D97-AF65-F5344CB8AC3E}">
        <p14:creationId xmlns:p14="http://schemas.microsoft.com/office/powerpoint/2010/main" val="1169845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A28E9F-A773-420C-99D6-C2963BBBB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Plan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0A053D-1888-4A90-8BBB-F24F8B1DC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364943"/>
          </a:xfrm>
        </p:spPr>
        <p:txBody>
          <a:bodyPr/>
          <a:lstStyle/>
          <a:p>
            <a:r>
              <a:rPr lang="fr-BE" sz="2400" dirty="0"/>
              <a:t>Project description</a:t>
            </a:r>
          </a:p>
          <a:p>
            <a:r>
              <a:rPr lang="fr-BE" sz="2400" dirty="0"/>
              <a:t>I2C </a:t>
            </a:r>
            <a:r>
              <a:rPr lang="fr-BE" sz="2400" dirty="0" err="1"/>
              <a:t>explanations</a:t>
            </a:r>
            <a:endParaRPr lang="fr-BE" sz="2400" dirty="0"/>
          </a:p>
          <a:p>
            <a:r>
              <a:rPr lang="fr-BE" sz="2400" dirty="0"/>
              <a:t>Driver state machine and simulation</a:t>
            </a:r>
          </a:p>
          <a:p>
            <a:r>
              <a:rPr lang="fr-BE" sz="2400" dirty="0"/>
              <a:t>Application simulation</a:t>
            </a:r>
          </a:p>
          <a:p>
            <a:r>
              <a:rPr lang="fr-BE" sz="2400" dirty="0"/>
              <a:t>Driver and application simulation</a:t>
            </a:r>
          </a:p>
          <a:p>
            <a:r>
              <a:rPr lang="fr-BE" sz="2400" dirty="0"/>
              <a:t>Simulation on the oscilloscope</a:t>
            </a:r>
          </a:p>
          <a:p>
            <a:r>
              <a:rPr lang="fr-BE" sz="2400" dirty="0" err="1"/>
              <a:t>Video</a:t>
            </a:r>
            <a:endParaRPr lang="fr-BE" sz="2400" dirty="0"/>
          </a:p>
          <a:p>
            <a:r>
              <a:rPr lang="fr-BE" sz="2400" dirty="0" err="1"/>
              <a:t>Demonstration</a:t>
            </a:r>
            <a:endParaRPr lang="fr-BE" sz="2400" dirty="0"/>
          </a:p>
          <a:p>
            <a:r>
              <a:rPr lang="fr-BE" sz="2400" dirty="0"/>
              <a:t>Sources</a:t>
            </a:r>
          </a:p>
          <a:p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046DD26-4B38-41B3-A06F-AB3618EBAE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-12520" y="6461503"/>
            <a:ext cx="684213" cy="306387"/>
          </a:xfrm>
        </p:spPr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2</a:t>
            </a:fld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514693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Project description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Goal: Learn how to manage a temperature sensor on an FPGA (Field-Programmable Gate Array)</a:t>
            </a:r>
          </a:p>
          <a:p>
            <a:endParaRPr lang="en-US" sz="2000" dirty="0"/>
          </a:p>
          <a:p>
            <a:r>
              <a:rPr lang="en-US" sz="2000" dirty="0"/>
              <a:t>Use of the Quartus software to implement our project</a:t>
            </a:r>
          </a:p>
          <a:p>
            <a:endParaRPr lang="en-US" sz="2000" dirty="0"/>
          </a:p>
          <a:p>
            <a:r>
              <a:rPr lang="en-US" sz="2000" dirty="0"/>
              <a:t>Make simulations to be sure everything works properly before sending the code on a chip</a:t>
            </a:r>
          </a:p>
          <a:p>
            <a:endParaRPr lang="en-US" sz="2000" dirty="0"/>
          </a:p>
          <a:p>
            <a:r>
              <a:rPr lang="en-US" sz="2000" dirty="0"/>
              <a:t>Implement our code on the Altera Cyclone V </a:t>
            </a:r>
            <a:r>
              <a:rPr lang="en-US" sz="2000" dirty="0" err="1"/>
              <a:t>SoC.</a:t>
            </a:r>
            <a:endParaRPr lang="en-US" sz="2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521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F4C3DA-BFF3-4CDA-B99A-8BBC2E4BF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z="3600" dirty="0"/>
              <a:t>I2C (inter </a:t>
            </a:r>
            <a:r>
              <a:rPr lang="fr-BE" sz="3600" dirty="0" err="1"/>
              <a:t>integrated</a:t>
            </a:r>
            <a:r>
              <a:rPr lang="fr-BE" sz="3600" dirty="0"/>
              <a:t> circuit)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4D0C47-5588-4742-AEA1-FD8AF96E1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sz="2400" dirty="0"/>
              <a:t>Goal: </a:t>
            </a:r>
            <a:r>
              <a:rPr lang="fr-BE" sz="2400" dirty="0" err="1"/>
              <a:t>Making</a:t>
            </a:r>
            <a:r>
              <a:rPr lang="fr-BE" sz="2400" dirty="0"/>
              <a:t> communication </a:t>
            </a:r>
            <a:r>
              <a:rPr lang="fr-BE" sz="2400" dirty="0" err="1"/>
              <a:t>between</a:t>
            </a:r>
            <a:r>
              <a:rPr lang="fr-BE" sz="2400" dirty="0"/>
              <a:t> </a:t>
            </a:r>
            <a:r>
              <a:rPr lang="fr-BE" sz="2400" dirty="0" err="1"/>
              <a:t>electronic</a:t>
            </a:r>
            <a:r>
              <a:rPr lang="fr-BE" sz="2400" dirty="0"/>
              <a:t> components </a:t>
            </a:r>
            <a:r>
              <a:rPr lang="fr-BE" sz="2400" dirty="0" err="1"/>
              <a:t>with</a:t>
            </a:r>
            <a:r>
              <a:rPr lang="fr-BE" sz="2400" dirty="0"/>
              <a:t> </a:t>
            </a:r>
            <a:r>
              <a:rPr lang="fr-BE" sz="2400" dirty="0" err="1"/>
              <a:t>three</a:t>
            </a:r>
            <a:r>
              <a:rPr lang="fr-BE" sz="2400" dirty="0"/>
              <a:t> </a:t>
            </a:r>
            <a:r>
              <a:rPr lang="fr-BE" sz="2400" dirty="0" err="1"/>
              <a:t>wires</a:t>
            </a:r>
            <a:r>
              <a:rPr lang="fr-BE" sz="2400" dirty="0"/>
              <a:t>:</a:t>
            </a:r>
          </a:p>
          <a:p>
            <a:pPr lvl="1"/>
            <a:r>
              <a:rPr lang="fr-BE" sz="2000" dirty="0"/>
              <a:t>Data signal: SDA</a:t>
            </a:r>
          </a:p>
          <a:p>
            <a:pPr lvl="1"/>
            <a:r>
              <a:rPr lang="fr-BE" sz="2000" dirty="0" err="1"/>
              <a:t>Clock</a:t>
            </a:r>
            <a:r>
              <a:rPr lang="fr-BE" sz="2000" dirty="0"/>
              <a:t> signal: SCL</a:t>
            </a:r>
          </a:p>
          <a:p>
            <a:pPr lvl="1"/>
            <a:r>
              <a:rPr lang="fr-BE" sz="2000" dirty="0"/>
              <a:t>Electric </a:t>
            </a:r>
            <a:r>
              <a:rPr lang="fr-BE" sz="2000" dirty="0" err="1"/>
              <a:t>reference</a:t>
            </a:r>
            <a:r>
              <a:rPr lang="fr-BE" sz="2000" dirty="0"/>
              <a:t> </a:t>
            </a:r>
            <a:r>
              <a:rPr lang="fr-BE" sz="2000" dirty="0" err="1"/>
              <a:t>signal:Ground</a:t>
            </a:r>
            <a:endParaRPr lang="fr-BE" sz="2000" dirty="0"/>
          </a:p>
          <a:p>
            <a:pPr lvl="1"/>
            <a:endParaRPr lang="fr-BE" sz="20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B3A901-92B5-4392-95BC-FE7A917B3E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4265" y="6453336"/>
            <a:ext cx="684213" cy="306387"/>
          </a:xfrm>
        </p:spPr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4</a:t>
            </a:fld>
            <a:r>
              <a:rPr lang="fr-BE" dirty="0"/>
              <a:t>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EF5F6D2-D2AB-4753-9EF3-487A94A3B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991" y="3724569"/>
            <a:ext cx="4402018" cy="256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43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F4C3DA-BFF3-4CDA-B99A-8BBC2E4BF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i2C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4D0C47-5588-4742-AEA1-FD8AF96E1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sz="2400" dirty="0" err="1"/>
              <a:t>Takeover</a:t>
            </a:r>
            <a:r>
              <a:rPr lang="fr-BE" sz="2400" dirty="0"/>
              <a:t> of the bus :</a:t>
            </a:r>
          </a:p>
          <a:p>
            <a:pPr lvl="1"/>
            <a:r>
              <a:rPr lang="fr-BE" sz="2000" dirty="0" err="1"/>
              <a:t>Before</a:t>
            </a:r>
            <a:r>
              <a:rPr lang="fr-BE" sz="2000" dirty="0"/>
              <a:t> data transmission : SCL and SDA at 1</a:t>
            </a:r>
          </a:p>
          <a:p>
            <a:pPr lvl="1"/>
            <a:r>
              <a:rPr lang="fr-BE" sz="2000" dirty="0"/>
              <a:t>Start condition : SCL at 1 and SDA at 0</a:t>
            </a:r>
          </a:p>
          <a:p>
            <a:pPr lvl="1"/>
            <a:r>
              <a:rPr lang="fr-BE" sz="2000" dirty="0"/>
              <a:t>Stop condition : SCL at 1 and SDA at 1</a:t>
            </a:r>
          </a:p>
          <a:p>
            <a:pPr lvl="1"/>
            <a:r>
              <a:rPr lang="fr-BE" sz="2000" dirty="0"/>
              <a:t>Bus </a:t>
            </a:r>
            <a:r>
              <a:rPr lang="fr-BE" sz="2000" dirty="0" err="1"/>
              <a:t>free</a:t>
            </a:r>
            <a:r>
              <a:rPr lang="fr-BE" sz="2000" dirty="0" err="1">
                <a:sym typeface="Wingdings" panose="05000000000000000000" pitchFamily="2" charset="2"/>
              </a:rPr>
              <a:t>taking</a:t>
            </a:r>
            <a:r>
              <a:rPr lang="fr-BE" sz="2000" dirty="0">
                <a:sym typeface="Wingdings" panose="05000000000000000000" pitchFamily="2" charset="2"/>
              </a:rPr>
              <a:t> </a:t>
            </a:r>
            <a:r>
              <a:rPr lang="fr-BE" sz="2000" dirty="0" err="1">
                <a:sym typeface="Wingdings" panose="05000000000000000000" pitchFamily="2" charset="2"/>
              </a:rPr>
              <a:t>controlcircuit</a:t>
            </a:r>
            <a:r>
              <a:rPr lang="fr-BE" sz="2000" dirty="0">
                <a:sym typeface="Wingdings" panose="05000000000000000000" pitchFamily="2" charset="2"/>
              </a:rPr>
              <a:t> </a:t>
            </a:r>
            <a:r>
              <a:rPr lang="fr-BE" sz="2000" dirty="0" err="1">
                <a:sym typeface="Wingdings" panose="05000000000000000000" pitchFamily="2" charset="2"/>
              </a:rPr>
              <a:t>becomes</a:t>
            </a:r>
            <a:r>
              <a:rPr lang="fr-BE" sz="2000" dirty="0">
                <a:sym typeface="Wingdings" panose="05000000000000000000" pitchFamily="2" charset="2"/>
              </a:rPr>
              <a:t> Master and </a:t>
            </a:r>
            <a:r>
              <a:rPr lang="fr-BE" sz="2000" dirty="0" err="1">
                <a:sym typeface="Wingdings" panose="05000000000000000000" pitchFamily="2" charset="2"/>
              </a:rPr>
              <a:t>generates</a:t>
            </a:r>
            <a:r>
              <a:rPr lang="fr-BE" sz="2000" dirty="0">
                <a:sym typeface="Wingdings" panose="05000000000000000000" pitchFamily="2" charset="2"/>
              </a:rPr>
              <a:t> </a:t>
            </a:r>
            <a:r>
              <a:rPr lang="fr-BE" sz="2000" dirty="0" err="1">
                <a:sym typeface="Wingdings" panose="05000000000000000000" pitchFamily="2" charset="2"/>
              </a:rPr>
              <a:t>clock</a:t>
            </a:r>
            <a:r>
              <a:rPr lang="fr-BE" sz="2000" dirty="0">
                <a:sym typeface="Wingdings" panose="05000000000000000000" pitchFamily="2" charset="2"/>
              </a:rPr>
              <a:t> signal.</a:t>
            </a:r>
            <a:endParaRPr lang="fr-BE" sz="2000" dirty="0"/>
          </a:p>
          <a:p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B3A901-92B5-4392-95BC-FE7A917B3E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4265" y="6453336"/>
            <a:ext cx="684213" cy="306387"/>
          </a:xfrm>
        </p:spPr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5</a:t>
            </a:fld>
            <a:r>
              <a:rPr lang="fr-BE" dirty="0"/>
              <a:t> </a:t>
            </a:r>
          </a:p>
        </p:txBody>
      </p:sp>
      <p:pic>
        <p:nvPicPr>
          <p:cNvPr id="5" name="Espace réservé du contenu 5">
            <a:extLst>
              <a:ext uri="{FF2B5EF4-FFF2-40B4-BE49-F238E27FC236}">
                <a16:creationId xmlns:a16="http://schemas.microsoft.com/office/drawing/2014/main" id="{041C7043-7EDB-43EB-950B-93191C67BB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46800" y="3838116"/>
            <a:ext cx="4872625" cy="24531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35700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F4C3DA-BFF3-4CDA-B99A-8BBC2E4BF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i2C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4D0C47-5588-4742-AEA1-FD8AF96E1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sz="2400" dirty="0"/>
              <a:t>Byte transmission</a:t>
            </a:r>
          </a:p>
          <a:p>
            <a:pPr marL="457200" lvl="1" indent="0">
              <a:buNone/>
            </a:pPr>
            <a:endParaRPr lang="fr-BE" sz="20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B3A901-92B5-4392-95BC-FE7A917B3E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4265" y="6453336"/>
            <a:ext cx="684213" cy="306387"/>
          </a:xfrm>
        </p:spPr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6</a:t>
            </a:fld>
            <a:r>
              <a:rPr lang="fr-BE" dirty="0"/>
              <a:t>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E20F8E5-D83D-425F-8544-B0EC5CC3B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" y="2348880"/>
            <a:ext cx="7258050" cy="32861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A398C70-DC07-47A0-A64C-1FAEC55A5D50}"/>
              </a:ext>
            </a:extLst>
          </p:cNvPr>
          <p:cNvSpPr/>
          <p:nvPr/>
        </p:nvSpPr>
        <p:spPr bwMode="auto">
          <a:xfrm>
            <a:off x="1043608" y="3429000"/>
            <a:ext cx="864096" cy="28803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BE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Master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544F76-4B8B-4203-B241-D4BFF8C43C96}"/>
              </a:ext>
            </a:extLst>
          </p:cNvPr>
          <p:cNvSpPr/>
          <p:nvPr/>
        </p:nvSpPr>
        <p:spPr bwMode="auto">
          <a:xfrm>
            <a:off x="1043608" y="4382021"/>
            <a:ext cx="864096" cy="28803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BE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Slave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1A4874-361D-42AD-88DC-7335C64C6BFE}"/>
              </a:ext>
            </a:extLst>
          </p:cNvPr>
          <p:cNvSpPr/>
          <p:nvPr/>
        </p:nvSpPr>
        <p:spPr bwMode="auto">
          <a:xfrm>
            <a:off x="1043608" y="5008513"/>
            <a:ext cx="864096" cy="28803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BE" sz="1400" dirty="0">
                <a:solidFill>
                  <a:schemeClr val="tx1"/>
                </a:solidFill>
                <a:latin typeface="Verdana" pitchFamily="34" charset="0"/>
              </a:rPr>
              <a:t>SDA</a:t>
            </a:r>
            <a:endParaRPr kumimoji="0" lang="fr-BE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10924C-D5B6-4B47-A0AB-319C96D333E9}"/>
              </a:ext>
            </a:extLst>
          </p:cNvPr>
          <p:cNvSpPr/>
          <p:nvPr/>
        </p:nvSpPr>
        <p:spPr bwMode="auto">
          <a:xfrm>
            <a:off x="1046069" y="2600908"/>
            <a:ext cx="864096" cy="28803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BE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SCL</a:t>
            </a:r>
          </a:p>
        </p:txBody>
      </p:sp>
    </p:spTree>
    <p:extLst>
      <p:ext uri="{BB962C8B-B14F-4D97-AF65-F5344CB8AC3E}">
        <p14:creationId xmlns:p14="http://schemas.microsoft.com/office/powerpoint/2010/main" val="3829681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F4C3DA-BFF3-4CDA-B99A-8BBC2E4BF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i2C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4D0C47-5588-4742-AEA1-FD8AF96E1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sz="2000" dirty="0"/>
              <a:t>Adresses transmission</a:t>
            </a:r>
          </a:p>
          <a:p>
            <a:pPr lvl="1"/>
            <a:r>
              <a:rPr lang="fr-BE" sz="1800" dirty="0" err="1"/>
              <a:t>Register</a:t>
            </a:r>
            <a:r>
              <a:rPr lang="fr-BE" sz="1800" dirty="0"/>
              <a:t> </a:t>
            </a:r>
            <a:r>
              <a:rPr lang="fr-BE" sz="1800" dirty="0" err="1"/>
              <a:t>address</a:t>
            </a:r>
            <a:endParaRPr lang="fr-BE" sz="1800" dirty="0"/>
          </a:p>
          <a:p>
            <a:pPr lvl="1"/>
            <a:r>
              <a:rPr lang="fr-BE" sz="1800" dirty="0" err="1"/>
              <a:t>Device</a:t>
            </a:r>
            <a:r>
              <a:rPr lang="fr-BE" sz="1800" dirty="0"/>
              <a:t> </a:t>
            </a:r>
            <a:r>
              <a:rPr lang="fr-BE" sz="1800" dirty="0" err="1"/>
              <a:t>address</a:t>
            </a:r>
            <a:endParaRPr lang="fr-BE" sz="1800" dirty="0"/>
          </a:p>
          <a:p>
            <a:pPr lvl="1"/>
            <a:r>
              <a:rPr lang="fr-BE" sz="1800" dirty="0"/>
              <a:t>Data</a:t>
            </a:r>
          </a:p>
          <a:p>
            <a:pPr marL="457200" lvl="1" indent="0">
              <a:buNone/>
            </a:pPr>
            <a:endParaRPr lang="fr-BE" sz="1800" dirty="0"/>
          </a:p>
          <a:p>
            <a:pPr marL="457200" lvl="1" indent="0">
              <a:buNone/>
            </a:pPr>
            <a:r>
              <a:rPr lang="fr-BE" sz="1800" dirty="0"/>
              <a:t>The </a:t>
            </a:r>
            <a:r>
              <a:rPr lang="fr-BE" sz="1800" dirty="0" err="1"/>
              <a:t>address</a:t>
            </a:r>
            <a:r>
              <a:rPr lang="fr-BE" sz="1800" dirty="0"/>
              <a:t> </a:t>
            </a:r>
            <a:r>
              <a:rPr lang="fr-BE" sz="1800" dirty="0" err="1"/>
              <a:t>is</a:t>
            </a:r>
            <a:r>
              <a:rPr lang="fr-BE" sz="1800" dirty="0"/>
              <a:t> </a:t>
            </a:r>
            <a:r>
              <a:rPr lang="fr-BE" sz="1800" dirty="0" err="1"/>
              <a:t>defined</a:t>
            </a:r>
            <a:r>
              <a:rPr lang="fr-BE" sz="1800" dirty="0"/>
              <a:t> on </a:t>
            </a:r>
            <a:r>
              <a:rPr lang="fr-BE" sz="1800" dirty="0" err="1"/>
              <a:t>seven</a:t>
            </a:r>
            <a:r>
              <a:rPr lang="fr-BE" sz="1800" dirty="0"/>
              <a:t> bits. The </a:t>
            </a:r>
            <a:r>
              <a:rPr lang="fr-BE" sz="1800" dirty="0" err="1"/>
              <a:t>eighth</a:t>
            </a:r>
            <a:r>
              <a:rPr lang="fr-BE" sz="1800" dirty="0"/>
              <a:t> bit </a:t>
            </a:r>
            <a:r>
              <a:rPr lang="fr-BE" sz="1800" dirty="0" err="1"/>
              <a:t>is</a:t>
            </a:r>
            <a:r>
              <a:rPr lang="fr-BE" sz="1800" dirty="0"/>
              <a:t> the R/W </a:t>
            </a:r>
            <a:r>
              <a:rPr lang="fr-BE" sz="1800" dirty="0" err="1"/>
              <a:t>wich</a:t>
            </a:r>
            <a:r>
              <a:rPr lang="fr-BE" sz="1800" dirty="0"/>
              <a:t> </a:t>
            </a:r>
            <a:r>
              <a:rPr lang="fr-BE" sz="1800" dirty="0" err="1"/>
              <a:t>determines</a:t>
            </a:r>
            <a:r>
              <a:rPr lang="fr-BE" sz="1800" dirty="0"/>
              <a:t> if the master </a:t>
            </a:r>
            <a:r>
              <a:rPr lang="fr-BE" sz="1800" dirty="0" err="1"/>
              <a:t>wants</a:t>
            </a:r>
            <a:r>
              <a:rPr lang="fr-BE" sz="1800" dirty="0"/>
              <a:t> to </a:t>
            </a:r>
            <a:r>
              <a:rPr lang="fr-BE" sz="1800" dirty="0" err="1"/>
              <a:t>read</a:t>
            </a:r>
            <a:r>
              <a:rPr lang="fr-BE" sz="1800" dirty="0"/>
              <a:t> or </a:t>
            </a:r>
            <a:r>
              <a:rPr lang="fr-BE" sz="1800" dirty="0" err="1"/>
              <a:t>write</a:t>
            </a:r>
            <a:r>
              <a:rPr lang="fr-BE" sz="1800" dirty="0"/>
              <a:t>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B3A901-92B5-4392-95BC-FE7A917B3E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4265" y="6453336"/>
            <a:ext cx="684213" cy="306387"/>
          </a:xfrm>
        </p:spPr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7</a:t>
            </a:fld>
            <a:r>
              <a:rPr lang="fr-BE" dirty="0"/>
              <a:t>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160A8D3-DBB7-4D33-BF16-F21D13723E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250" y="4295411"/>
            <a:ext cx="5555499" cy="102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421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E3E366-9C16-4C97-9DBB-972F96DBC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1143000"/>
          </a:xfrm>
        </p:spPr>
        <p:txBody>
          <a:bodyPr/>
          <a:lstStyle/>
          <a:p>
            <a:r>
              <a:rPr lang="fr-BE" dirty="0">
                <a:solidFill>
                  <a:srgbClr val="2A2A82"/>
                </a:solidFill>
              </a:rPr>
              <a:t>State-</a:t>
            </a:r>
            <a:r>
              <a:rPr lang="fr-BE" dirty="0"/>
              <a:t>machine of the driver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BA23F57D-5267-474E-91CB-845A9ACA39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391" y="692696"/>
            <a:ext cx="4687218" cy="5145834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09FB46-F3A6-4213-ADE8-1567F6E9F7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8</a:t>
            </a:fld>
            <a:endParaRPr lang="fr-BE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22633A0-E595-44CF-B619-D6B0EBA0A850}"/>
              </a:ext>
            </a:extLst>
          </p:cNvPr>
          <p:cNvSpPr txBox="1"/>
          <p:nvPr/>
        </p:nvSpPr>
        <p:spPr>
          <a:xfrm>
            <a:off x="457200" y="5492906"/>
            <a:ext cx="8229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dirty="0" err="1">
                <a:solidFill>
                  <a:srgbClr val="1153B5"/>
                </a:solidFill>
              </a:rPr>
              <a:t>Found</a:t>
            </a:r>
            <a:r>
              <a:rPr lang="fr-BE" sz="2000" dirty="0">
                <a:solidFill>
                  <a:srgbClr val="1153B5"/>
                </a:solidFill>
              </a:rPr>
              <a:t> on: </a:t>
            </a:r>
            <a:r>
              <a:rPr lang="fr-BE" sz="1800" dirty="0">
                <a:solidFill>
                  <a:srgbClr val="1153B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https://www.digikey.com/eewiki/pages/viewpage.action?pageId=10125324</a:t>
            </a:r>
            <a:endParaRPr lang="fr-BE" sz="2000" dirty="0">
              <a:solidFill>
                <a:srgbClr val="1153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542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E3E366-9C16-4C97-9DBB-972F96DBC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Driver simulation</a:t>
            </a:r>
            <a:br>
              <a:rPr lang="fr-BE" dirty="0"/>
            </a:br>
            <a:endParaRPr lang="fr-BE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09FB46-F3A6-4213-ADE8-1567F6E9F7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F214EF-6916-43FF-8424-30437CA8A788}" type="slidenum">
              <a:rPr lang="fr-BE" smtClean="0"/>
              <a:pPr>
                <a:defRPr/>
              </a:pPr>
              <a:t>9</a:t>
            </a:fld>
            <a:endParaRPr lang="fr-BE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9D2BC7D8-58E3-4269-BF5E-EB5D6EAF01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20" y="920698"/>
            <a:ext cx="9103596" cy="3588422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7F9DAA5A-2EA7-485E-A61F-AA3CE62EE408}"/>
              </a:ext>
            </a:extLst>
          </p:cNvPr>
          <p:cNvSpPr txBox="1"/>
          <p:nvPr/>
        </p:nvSpPr>
        <p:spPr>
          <a:xfrm>
            <a:off x="323527" y="6153727"/>
            <a:ext cx="7928645" cy="306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400" dirty="0">
                <a:solidFill>
                  <a:srgbClr val="1153B5"/>
                </a:solidFill>
              </a:rPr>
              <a:t>The simulations have been </a:t>
            </a:r>
            <a:r>
              <a:rPr lang="fr-BE" sz="1400" dirty="0" err="1">
                <a:solidFill>
                  <a:srgbClr val="1153B5"/>
                </a:solidFill>
              </a:rPr>
              <a:t>done</a:t>
            </a:r>
            <a:r>
              <a:rPr lang="fr-BE" sz="1400" dirty="0">
                <a:solidFill>
                  <a:srgbClr val="1153B5"/>
                </a:solidFill>
              </a:rPr>
              <a:t> on </a:t>
            </a:r>
            <a:r>
              <a:rPr lang="fr-BE" sz="1400" dirty="0" err="1">
                <a:solidFill>
                  <a:srgbClr val="1153B5"/>
                </a:solidFill>
              </a:rPr>
              <a:t>ModelSim</a:t>
            </a:r>
            <a:endParaRPr lang="fr-BE" sz="2000" dirty="0">
              <a:solidFill>
                <a:srgbClr val="1153B5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FCC43E7-1043-48BE-B99E-6F5E5CCC3268}"/>
              </a:ext>
            </a:extLst>
          </p:cNvPr>
          <p:cNvSpPr txBox="1"/>
          <p:nvPr/>
        </p:nvSpPr>
        <p:spPr>
          <a:xfrm>
            <a:off x="323528" y="4725144"/>
            <a:ext cx="83632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dirty="0">
                <a:solidFill>
                  <a:srgbClr val="1153B5"/>
                </a:solidFill>
              </a:rPr>
              <a:t>To </a:t>
            </a:r>
            <a:r>
              <a:rPr lang="fr-BE" sz="2000" dirty="0" err="1">
                <a:solidFill>
                  <a:srgbClr val="1153B5"/>
                </a:solidFill>
              </a:rPr>
              <a:t>see</a:t>
            </a:r>
            <a:r>
              <a:rPr lang="fr-BE" sz="2000" dirty="0">
                <a:solidFill>
                  <a:srgbClr val="1153B5"/>
                </a:solidFill>
              </a:rPr>
              <a:t> if </a:t>
            </a:r>
            <a:r>
              <a:rPr lang="fr-BE" sz="2000" dirty="0" err="1">
                <a:solidFill>
                  <a:srgbClr val="1153B5"/>
                </a:solidFill>
              </a:rPr>
              <a:t>our</a:t>
            </a:r>
            <a:r>
              <a:rPr lang="fr-BE" sz="2000" dirty="0">
                <a:solidFill>
                  <a:srgbClr val="1153B5"/>
                </a:solidFill>
              </a:rPr>
              <a:t> code </a:t>
            </a:r>
            <a:r>
              <a:rPr lang="fr-BE" sz="2000" dirty="0" err="1">
                <a:solidFill>
                  <a:srgbClr val="1153B5"/>
                </a:solidFill>
              </a:rPr>
              <a:t>works</a:t>
            </a:r>
            <a:r>
              <a:rPr lang="fr-BE" sz="2000" dirty="0">
                <a:solidFill>
                  <a:srgbClr val="1153B5"/>
                </a:solidFill>
              </a:rPr>
              <a:t> </a:t>
            </a:r>
            <a:r>
              <a:rPr lang="fr-BE" sz="2000" dirty="0" err="1">
                <a:solidFill>
                  <a:srgbClr val="1153B5"/>
                </a:solidFill>
              </a:rPr>
              <a:t>well</a:t>
            </a:r>
            <a:r>
              <a:rPr lang="fr-BE" sz="2000" dirty="0">
                <a:solidFill>
                  <a:srgbClr val="1153B5"/>
                </a:solidFill>
              </a:rPr>
              <a:t>, </a:t>
            </a:r>
            <a:r>
              <a:rPr lang="fr-BE" sz="2000" dirty="0" err="1">
                <a:solidFill>
                  <a:srgbClr val="1153B5"/>
                </a:solidFill>
              </a:rPr>
              <a:t>we</a:t>
            </a:r>
            <a:r>
              <a:rPr lang="fr-BE" sz="2000" dirty="0">
                <a:solidFill>
                  <a:srgbClr val="1153B5"/>
                </a:solidFill>
              </a:rPr>
              <a:t> put a fake data (d). </a:t>
            </a:r>
            <a:r>
              <a:rPr lang="fr-BE" sz="2000" dirty="0" err="1">
                <a:solidFill>
                  <a:srgbClr val="1153B5"/>
                </a:solidFill>
              </a:rPr>
              <a:t>Otherwise</a:t>
            </a:r>
            <a:r>
              <a:rPr lang="fr-BE" sz="2000" dirty="0">
                <a:solidFill>
                  <a:srgbClr val="1153B5"/>
                </a:solidFill>
              </a:rPr>
              <a:t> </a:t>
            </a:r>
            <a:r>
              <a:rPr lang="fr-BE" sz="2000" dirty="0" err="1">
                <a:solidFill>
                  <a:srgbClr val="1153B5"/>
                </a:solidFill>
              </a:rPr>
              <a:t>we</a:t>
            </a:r>
            <a:r>
              <a:rPr lang="fr-BE" sz="2000" dirty="0">
                <a:solidFill>
                  <a:srgbClr val="1153B5"/>
                </a:solidFill>
              </a:rPr>
              <a:t> </a:t>
            </a:r>
            <a:r>
              <a:rPr lang="fr-BE" sz="2000" dirty="0" err="1">
                <a:solidFill>
                  <a:srgbClr val="1153B5"/>
                </a:solidFill>
              </a:rPr>
              <a:t>can’t</a:t>
            </a:r>
            <a:r>
              <a:rPr lang="fr-BE" sz="2000" dirty="0">
                <a:solidFill>
                  <a:srgbClr val="1153B5"/>
                </a:solidFill>
              </a:rPr>
              <a:t> </a:t>
            </a:r>
            <a:r>
              <a:rPr lang="fr-BE" sz="2000" dirty="0" err="1">
                <a:solidFill>
                  <a:srgbClr val="1153B5"/>
                </a:solidFill>
              </a:rPr>
              <a:t>see</a:t>
            </a:r>
            <a:r>
              <a:rPr lang="fr-BE" sz="2000" dirty="0">
                <a:solidFill>
                  <a:srgbClr val="1153B5"/>
                </a:solidFill>
              </a:rPr>
              <a:t> if the data </a:t>
            </a:r>
            <a:r>
              <a:rPr lang="fr-BE" sz="2000" dirty="0" err="1">
                <a:solidFill>
                  <a:srgbClr val="1153B5"/>
                </a:solidFill>
              </a:rPr>
              <a:t>is</a:t>
            </a:r>
            <a:r>
              <a:rPr lang="fr-BE" sz="2000" dirty="0">
                <a:solidFill>
                  <a:srgbClr val="1153B5"/>
                </a:solidFill>
              </a:rPr>
              <a:t> </a:t>
            </a:r>
            <a:r>
              <a:rPr lang="fr-BE" sz="2000" dirty="0" err="1">
                <a:solidFill>
                  <a:srgbClr val="1153B5"/>
                </a:solidFill>
              </a:rPr>
              <a:t>read</a:t>
            </a:r>
            <a:r>
              <a:rPr lang="fr-BE" sz="2000" dirty="0">
                <a:solidFill>
                  <a:srgbClr val="1153B5"/>
                </a:solidFill>
              </a:rPr>
              <a:t> or not.</a:t>
            </a:r>
          </a:p>
        </p:txBody>
      </p:sp>
    </p:spTree>
    <p:extLst>
      <p:ext uri="{BB962C8B-B14F-4D97-AF65-F5344CB8AC3E}">
        <p14:creationId xmlns:p14="http://schemas.microsoft.com/office/powerpoint/2010/main" val="1213616067"/>
      </p:ext>
    </p:extLst>
  </p:cSld>
  <p:clrMapOvr>
    <a:masterClrMapping/>
  </p:clrMapOvr>
</p:sld>
</file>

<file path=ppt/theme/theme1.xml><?xml version="1.0" encoding="utf-8"?>
<a:theme xmlns:a="http://schemas.openxmlformats.org/drawingml/2006/main" name="Conception personnalisée">
  <a:themeElements>
    <a:clrScheme name="Conception personnalisé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onception personnalisé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Conception personnalisé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eption personnalisé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eption personnalisé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FPMS_mask</Template>
  <TotalTime>59905</TotalTime>
  <Words>487</Words>
  <Application>Microsoft Office PowerPoint</Application>
  <PresentationFormat>Affichage à l'écran (4:3)</PresentationFormat>
  <Paragraphs>101</Paragraphs>
  <Slides>18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5" baseType="lpstr">
      <vt:lpstr>Arial</vt:lpstr>
      <vt:lpstr>Calibri</vt:lpstr>
      <vt:lpstr>Times</vt:lpstr>
      <vt:lpstr>Times New Roman</vt:lpstr>
      <vt:lpstr>Verdana</vt:lpstr>
      <vt:lpstr>Wingdings</vt:lpstr>
      <vt:lpstr>Conception personnalisée</vt:lpstr>
      <vt:lpstr>Hardware Software Platforms Project Presentation</vt:lpstr>
      <vt:lpstr>Plan</vt:lpstr>
      <vt:lpstr>Project description</vt:lpstr>
      <vt:lpstr>I2C (inter integrated circuit)</vt:lpstr>
      <vt:lpstr>i2C</vt:lpstr>
      <vt:lpstr>i2C</vt:lpstr>
      <vt:lpstr>i2C</vt:lpstr>
      <vt:lpstr>State-machine of the driver</vt:lpstr>
      <vt:lpstr>Driver simulation </vt:lpstr>
      <vt:lpstr>Application </vt:lpstr>
      <vt:lpstr>Application simulation </vt:lpstr>
      <vt:lpstr>Driver and application Simulation </vt:lpstr>
      <vt:lpstr>Simulation on the oscilloscope</vt:lpstr>
      <vt:lpstr>Assembly on breadboard</vt:lpstr>
      <vt:lpstr>Présentation PowerPoint</vt:lpstr>
      <vt:lpstr>Présentation PowerPoint</vt:lpstr>
      <vt:lpstr>Présentation PowerPoint</vt:lpstr>
      <vt:lpstr>Sources</vt:lpstr>
    </vt:vector>
  </TitlesOfParts>
  <Company>Faculté Polytechnique de Mons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1009-02 Electronique Physique 2005</dc:title>
  <dc:subject>1 Introduction</dc:subject>
  <dc:creator>Carlos Valderrama</dc:creator>
  <cp:lastModifiedBy>Julien Vanvilthoven</cp:lastModifiedBy>
  <cp:revision>2341</cp:revision>
  <cp:lastPrinted>2016-05-10T12:40:43Z</cp:lastPrinted>
  <dcterms:created xsi:type="dcterms:W3CDTF">2004-05-13T11:48:04Z</dcterms:created>
  <dcterms:modified xsi:type="dcterms:W3CDTF">2019-06-04T09:35:40Z</dcterms:modified>
</cp:coreProperties>
</file>

<file path=docProps/thumbnail.jpeg>
</file>